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64" r:id="rId3"/>
    <p:sldId id="475" r:id="rId4"/>
    <p:sldId id="474" r:id="rId5"/>
    <p:sldId id="477" r:id="rId6"/>
    <p:sldId id="335" r:id="rId7"/>
    <p:sldId id="286" r:id="rId8"/>
    <p:sldId id="447" r:id="rId9"/>
    <p:sldId id="464" r:id="rId10"/>
    <p:sldId id="483" r:id="rId11"/>
    <p:sldId id="327" r:id="rId12"/>
    <p:sldId id="329" r:id="rId13"/>
    <p:sldId id="265" r:id="rId14"/>
    <p:sldId id="494" r:id="rId15"/>
    <p:sldId id="453" r:id="rId16"/>
    <p:sldId id="462" r:id="rId17"/>
    <p:sldId id="332" r:id="rId18"/>
    <p:sldId id="343" r:id="rId19"/>
    <p:sldId id="439" r:id="rId20"/>
    <p:sldId id="490" r:id="rId21"/>
    <p:sldId id="491" r:id="rId22"/>
    <p:sldId id="492" r:id="rId23"/>
    <p:sldId id="4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23" autoAdjust="0"/>
    <p:restoredTop sz="68293" autoAdjust="0"/>
  </p:normalViewPr>
  <p:slideViewPr>
    <p:cSldViewPr snapToGrid="0">
      <p:cViewPr varScale="1">
        <p:scale>
          <a:sx n="83" d="100"/>
          <a:sy n="83" d="100"/>
        </p:scale>
        <p:origin x="4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10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B590A-B6A0-4B14-A05B-DC97395F5B9B}" type="datetimeFigureOut">
              <a:rPr lang="en-CA" smtClean="0"/>
              <a:t>2025-07-26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41009-4843-43D9-8F32-3C5917D11F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346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50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595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40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55" y="115096"/>
            <a:ext cx="8428007" cy="704413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55" y="1035170"/>
            <a:ext cx="8791394" cy="565892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4490" y="115096"/>
            <a:ext cx="648059" cy="523259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9C1ED9-F0FD-498D-97ED-AF3B7865609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5536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1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05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75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4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36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82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9C1ED9-F0FD-498D-97ED-AF3B78656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81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12618" y="113210"/>
            <a:ext cx="7772400" cy="1996849"/>
          </a:xfrm>
        </p:spPr>
        <p:txBody>
          <a:bodyPr/>
          <a:lstStyle/>
          <a:p>
            <a:r>
              <a:rPr lang="en-US" b="1" cap="small" dirty="0"/>
              <a:t>No, Science is NOT Eurocentric!</a:t>
            </a:r>
            <a:endParaRPr lang="en-CA" b="1" cap="small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28651" y="2110060"/>
            <a:ext cx="7746946" cy="4528946"/>
          </a:xfrm>
        </p:spPr>
        <p:txBody>
          <a:bodyPr>
            <a:normAutofit fontScale="70000" lnSpcReduction="20000"/>
          </a:bodyPr>
          <a:lstStyle/>
          <a:p>
            <a:endParaRPr lang="en-US" sz="3600" dirty="0"/>
          </a:p>
          <a:p>
            <a:r>
              <a:rPr lang="en-US" sz="3600" dirty="0"/>
              <a:t>Jim Clark</a:t>
            </a:r>
          </a:p>
          <a:p>
            <a:endParaRPr lang="en-US" sz="3600" dirty="0"/>
          </a:p>
          <a:p>
            <a:r>
              <a:rPr lang="en-US" sz="2800" dirty="0"/>
              <a:t>Department of Psychology</a:t>
            </a:r>
          </a:p>
          <a:p>
            <a:r>
              <a:rPr lang="en-US" sz="2800" dirty="0"/>
              <a:t>University of Winnipeg</a:t>
            </a:r>
          </a:p>
          <a:p>
            <a:r>
              <a:rPr lang="en-US" sz="2800" dirty="0"/>
              <a:t>Winnipeg Manitoba</a:t>
            </a:r>
          </a:p>
          <a:p>
            <a:r>
              <a:rPr lang="en-US" sz="2800" dirty="0"/>
              <a:t>Canada</a:t>
            </a:r>
          </a:p>
          <a:p>
            <a:r>
              <a:rPr lang="en-US" sz="2800" dirty="0"/>
              <a:t>North America</a:t>
            </a:r>
          </a:p>
          <a:p>
            <a:r>
              <a:rPr lang="en-US" sz="2800" dirty="0"/>
              <a:t>Earth</a:t>
            </a:r>
          </a:p>
          <a:p>
            <a:endParaRPr lang="en-US" sz="2800" dirty="0"/>
          </a:p>
          <a:p>
            <a:r>
              <a:rPr lang="en-US" sz="34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12</a:t>
            </a:r>
            <a:r>
              <a:rPr lang="en-US" sz="3400" baseline="300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th</a:t>
            </a:r>
            <a:r>
              <a:rPr lang="en-US" sz="3400" dirty="0">
                <a:solidFill>
                  <a:srgbClr val="FFFFFF"/>
                </a:solidFill>
                <a:effectLst/>
                <a:cs typeface="Arial" panose="020B0604020202020204" pitchFamily="34" charset="0"/>
              </a:rPr>
              <a:t> Annual International Conference on Social Sciences</a:t>
            </a:r>
            <a:endParaRPr lang="en-US" sz="3400" dirty="0">
              <a:cs typeface="Arial" panose="020B0604020202020204" pitchFamily="34" charset="0"/>
            </a:endParaRPr>
          </a:p>
          <a:p>
            <a:r>
              <a:rPr lang="en-US" sz="3600" dirty="0"/>
              <a:t>ATINER 2025</a:t>
            </a:r>
            <a:endParaRPr lang="en-CA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4951">
            <a:off x="312162" y="2325196"/>
            <a:ext cx="2656075" cy="265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216">
            <a:off x="5916416" y="2681728"/>
            <a:ext cx="2998040" cy="23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6C0E-E2DA-18AF-711E-3DEA4682D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5" y="224443"/>
            <a:ext cx="8791394" cy="1795549"/>
          </a:xfrm>
        </p:spPr>
        <p:txBody>
          <a:bodyPr>
            <a:normAutofit/>
          </a:bodyPr>
          <a:lstStyle/>
          <a:p>
            <a:r>
              <a:rPr lang="en-US" dirty="0"/>
              <a:t>Collaborations</a:t>
            </a:r>
          </a:p>
          <a:p>
            <a:pPr lvl="1"/>
            <a:r>
              <a:rPr lang="en-US" dirty="0"/>
              <a:t>Higher coupling distance = more distant relationship (Okamura, 2023, </a:t>
            </a:r>
            <a:r>
              <a:rPr lang="en-US" b="0" i="0" u="none" strike="noStrike" baseline="0" dirty="0"/>
              <a:t>A half-century of global collaboration in science and the ‘</a:t>
            </a:r>
            <a:r>
              <a:rPr lang="en-US" b="1" i="0" u="none" strike="noStrike" baseline="0" dirty="0"/>
              <a:t>Shrinking World</a:t>
            </a:r>
            <a:r>
              <a:rPr lang="en-US" b="0" i="0" u="none" strike="noStrike" baseline="0" dirty="0"/>
              <a:t>’.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A7038-4AB5-8C4C-B739-D8339BA6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34098-3E4F-BE18-85A1-43860352A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3484" r="1875" b="3484"/>
          <a:stretch/>
        </p:blipFill>
        <p:spPr>
          <a:xfrm>
            <a:off x="327968" y="1912403"/>
            <a:ext cx="8475211" cy="48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D32-886A-4DC7-8EDC-099EFEF3FC4B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5549061" y="319024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0188" y="400422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9061" y="478791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0187" y="518163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0187" y="562538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0187" y="601624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0187" y="638557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9834" y="282091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438244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9834" y="478787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19834" y="638020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81155" y="115096"/>
            <a:ext cx="5497269" cy="704413"/>
          </a:xfrm>
        </p:spPr>
        <p:txBody>
          <a:bodyPr/>
          <a:lstStyle/>
          <a:p>
            <a:r>
              <a:rPr lang="en-US" dirty="0" err="1"/>
              <a:t>Sci</a:t>
            </a:r>
            <a:r>
              <a:rPr lang="en-US" dirty="0"/>
              <a:t>-Hub Use</a:t>
            </a:r>
            <a:endParaRPr lang="en-CA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134" r="5566" b="3919"/>
          <a:stretch/>
        </p:blipFill>
        <p:spPr>
          <a:xfrm>
            <a:off x="-11892" y="827822"/>
            <a:ext cx="9144000" cy="60384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3873" y="1614597"/>
            <a:ext cx="8539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816805" y="5303201"/>
            <a:ext cx="8539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831641" y="5835925"/>
            <a:ext cx="1046589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46477" y="6320097"/>
            <a:ext cx="15957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812761" y="4773177"/>
            <a:ext cx="1235402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05220" y="4263317"/>
            <a:ext cx="93544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07672" y="3190248"/>
            <a:ext cx="1321411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807672" y="2124429"/>
            <a:ext cx="1634560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07672" y="1621115"/>
            <a:ext cx="989638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53499" y="3186848"/>
            <a:ext cx="8539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048656" y="3693674"/>
            <a:ext cx="8539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59200" y="4238302"/>
            <a:ext cx="1356273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38724" y="6347936"/>
            <a:ext cx="853955" cy="36933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651" y="1122218"/>
            <a:ext cx="3561596" cy="5628204"/>
          </a:xfrm>
        </p:spPr>
        <p:txBody>
          <a:bodyPr>
            <a:normAutofit/>
          </a:bodyPr>
          <a:lstStyle/>
          <a:p>
            <a:r>
              <a:rPr lang="en-CA" dirty="0"/>
              <a:t>Indigenous Populations</a:t>
            </a:r>
          </a:p>
          <a:p>
            <a:pPr lvl="1"/>
            <a:r>
              <a:rPr lang="en-CA" dirty="0"/>
              <a:t>Modern “tools”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r>
              <a:rPr lang="en-CA" dirty="0"/>
              <a:t>Critics of science</a:t>
            </a:r>
          </a:p>
          <a:p>
            <a:pPr lvl="1"/>
            <a:r>
              <a:rPr lang="en-CA" dirty="0"/>
              <a:t>Devices, Internet, …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r>
              <a:rPr lang="en-CA" dirty="0"/>
              <a:t>Unequal Access</a:t>
            </a:r>
          </a:p>
          <a:p>
            <a:pPr lvl="1"/>
            <a:r>
              <a:rPr lang="en-CA" dirty="0"/>
              <a:t>e.g., Science-based healthcare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D32-886A-4DC7-8EDC-099EFEF3FC4B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0487">
            <a:off x="120704" y="1032233"/>
            <a:ext cx="3086223" cy="2057481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ACECA8F-688E-EA1E-C607-6A6AB8D22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0" t="3564" r="1376" b="3766"/>
          <a:stretch/>
        </p:blipFill>
        <p:spPr>
          <a:xfrm>
            <a:off x="11428" y="3690851"/>
            <a:ext cx="5260776" cy="31593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1EFD6B-0A60-D493-6C6E-8D258852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4" y="115096"/>
            <a:ext cx="6693471" cy="771872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cap="small" dirty="0"/>
              <a:t>Benefits Sought Universally</a:t>
            </a:r>
            <a:endParaRPr lang="en-CA" b="1" cap="small" dirty="0"/>
          </a:p>
        </p:txBody>
      </p:sp>
      <p:pic>
        <p:nvPicPr>
          <p:cNvPr id="8" name="Picture 7" descr="http://blog.tickyes.com/wp-content/uploads/2011/12/smartphone.jpg">
            <a:extLst>
              <a:ext uri="{FF2B5EF4-FFF2-40B4-BE49-F238E27FC236}">
                <a16:creationId xmlns:a16="http://schemas.microsoft.com/office/drawing/2014/main" id="{F5E490B0-B7D7-213B-C991-AFBB3230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637">
            <a:off x="3189171" y="1880190"/>
            <a:ext cx="2160426" cy="21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5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13" y="2353850"/>
            <a:ext cx="1707443" cy="1138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0194">
            <a:off x="5349932" y="220492"/>
            <a:ext cx="2121705" cy="18364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1082">
            <a:off x="7251434" y="856753"/>
            <a:ext cx="1774482" cy="149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2829A-123F-40EA-563D-F2A2E2AE6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38"/>
          <a:stretch/>
        </p:blipFill>
        <p:spPr>
          <a:xfrm>
            <a:off x="5394978" y="1542078"/>
            <a:ext cx="1320325" cy="148758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FB0B6A5E-01D7-42AC-1631-244B53FF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3" y="188549"/>
            <a:ext cx="4053716" cy="1332887"/>
          </a:xfrm>
          <a:ln w="254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cap="small" dirty="0"/>
              <a:t>Science &amp; Traditional Beliefs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7E2CCE6-F291-7005-DF34-3DEF07319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1837113"/>
            <a:ext cx="5359536" cy="4832337"/>
          </a:xfrm>
        </p:spPr>
        <p:txBody>
          <a:bodyPr/>
          <a:lstStyle/>
          <a:p>
            <a:r>
              <a:rPr lang="en-US" dirty="0"/>
              <a:t>Science Challenges Traditional Beliefs &amp; Practices</a:t>
            </a:r>
          </a:p>
          <a:p>
            <a:pPr lvl="1"/>
            <a:r>
              <a:rPr lang="en-US" dirty="0"/>
              <a:t>Blood-letting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CA" dirty="0"/>
              <a:t>“World” NOT Intuitive</a:t>
            </a:r>
          </a:p>
          <a:p>
            <a:pPr lvl="1"/>
            <a:r>
              <a:rPr lang="en-GB" altLang="en-US" dirty="0"/>
              <a:t>“… world … is not constructed on a common-sensical basis … science requires … awareness of the pitfalls of 'natural' thinking. …lay theories are highly unreliable.”  (Wolpert, 1992, </a:t>
            </a:r>
            <a:r>
              <a:rPr lang="en-GB" altLang="en-US" i="1" dirty="0"/>
              <a:t>The Unnatural Nature of Science</a:t>
            </a:r>
            <a:r>
              <a:rPr lang="en-GB" altLang="en-US" dirty="0"/>
              <a:t>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AC0E23-ADAB-3223-0DE8-56B56049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67" y="4649463"/>
            <a:ext cx="2545401" cy="2036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B9DBEE-4252-8319-332C-DFCF69A5B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6426">
            <a:off x="5231622" y="3041335"/>
            <a:ext cx="1599130" cy="2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7F503-66CD-9DD6-6818-15FEBC58C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3" y="906087"/>
            <a:ext cx="3973482" cy="5788011"/>
          </a:xfrm>
        </p:spPr>
        <p:txBody>
          <a:bodyPr/>
          <a:lstStyle/>
          <a:p>
            <a:r>
              <a:rPr lang="en-US" dirty="0"/>
              <a:t>Supranatural beliefs especially vulnerable?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Universal before science, even in west: Religious wars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Science provides alternative worldview: e.g., evolution vs creationism</a:t>
            </a:r>
          </a:p>
          <a:p>
            <a:endParaRPr lang="en-US" dirty="0"/>
          </a:p>
          <a:p>
            <a:r>
              <a:rPr lang="en-US" dirty="0"/>
              <a:t>Science &amp; Religion Incompatible?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955D7-7876-E255-FD00-5126ADF8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C81F8-E5CF-5290-D0FC-FF1DD430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4368">
            <a:off x="4157882" y="437438"/>
            <a:ext cx="4043500" cy="302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C119E-6FC8-9DF8-A55C-4FC47B6B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5497">
            <a:off x="5855388" y="3395580"/>
            <a:ext cx="2417869" cy="32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615"/>
          <a:stretch/>
        </p:blipFill>
        <p:spPr>
          <a:xfrm>
            <a:off x="-15055" y="964276"/>
            <a:ext cx="9185058" cy="5893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1F487-934A-684E-F971-D5227CC6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115096"/>
            <a:ext cx="7616183" cy="704413"/>
          </a:xfrm>
        </p:spPr>
        <p:txBody>
          <a:bodyPr/>
          <a:lstStyle/>
          <a:p>
            <a:r>
              <a:rPr lang="en-US" altLang="en-US" dirty="0"/>
              <a:t>Religion Very Important in Lives</a:t>
            </a:r>
          </a:p>
        </p:txBody>
      </p:sp>
    </p:spTree>
    <p:extLst>
      <p:ext uri="{BB962C8B-B14F-4D97-AF65-F5344CB8AC3E}">
        <p14:creationId xmlns:p14="http://schemas.microsoft.com/office/powerpoint/2010/main" val="4100670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Belief of Scientists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7" y="819509"/>
            <a:ext cx="8949387" cy="59233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918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Nations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28544E-4FCB-4AEB-96A9-145E65595A6B}" type="slidenum">
              <a:rPr lang="en-US" altLang="en-US" sz="24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9322" r="3070" b="5039"/>
          <a:stretch/>
        </p:blipFill>
        <p:spPr bwMode="auto">
          <a:xfrm>
            <a:off x="0" y="1154546"/>
            <a:ext cx="9131988" cy="558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3FAEF8-6620-A1B1-74A7-4779D30F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4490" y="115096"/>
            <a:ext cx="648059" cy="523259"/>
          </a:xfrm>
        </p:spPr>
        <p:txBody>
          <a:bodyPr/>
          <a:lstStyle/>
          <a:p>
            <a:fld id="{959C1ED9-F0FD-498D-97ED-AF3B78656092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126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Keysar</a:t>
            </a:r>
            <a:r>
              <a:rPr lang="en-US" altLang="en-US" dirty="0"/>
              <a:t>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6163F4-42FA-4F08-B43D-9AC834CF9B2F}" type="slidenum">
              <a:rPr lang="en-US" altLang="en-US">
                <a:solidFill>
                  <a:schemeClr val="bg1"/>
                </a:solidFill>
              </a:rPr>
              <a:pPr eaLnBrk="1" hangingPunct="1"/>
              <a:t>18</a:t>
            </a:fld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819509"/>
            <a:ext cx="8813866" cy="575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F89A2-89A7-F09D-5BF8-B5E94926C56D}"/>
              </a:ext>
            </a:extLst>
          </p:cNvPr>
          <p:cNvSpPr txBox="1"/>
          <p:nvPr/>
        </p:nvSpPr>
        <p:spPr>
          <a:xfrm>
            <a:off x="642159" y="2043083"/>
            <a:ext cx="147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Definitely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0BF1A-0330-B757-51F4-9378D3517E9F}"/>
              </a:ext>
            </a:extLst>
          </p:cNvPr>
          <p:cNvSpPr txBox="1"/>
          <p:nvPr/>
        </p:nvSpPr>
        <p:spPr>
          <a:xfrm>
            <a:off x="130234" y="6105511"/>
            <a:ext cx="124968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Ultra Religious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2E3D7-16EB-446C-32A1-12222E6857D6}"/>
              </a:ext>
            </a:extLst>
          </p:cNvPr>
          <p:cNvSpPr txBox="1"/>
          <p:nvPr/>
        </p:nvSpPr>
        <p:spPr>
          <a:xfrm>
            <a:off x="7141326" y="3031236"/>
            <a:ext cx="147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Definitely True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4DBD9-280F-0FC2-F8FB-50DAD020F114}"/>
              </a:ext>
            </a:extLst>
          </p:cNvPr>
          <p:cNvSpPr txBox="1"/>
          <p:nvPr/>
        </p:nvSpPr>
        <p:spPr>
          <a:xfrm>
            <a:off x="7662504" y="6110135"/>
            <a:ext cx="124968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Ultra Secular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B891F-2E28-515F-9B9B-33E93134C6C0}"/>
              </a:ext>
            </a:extLst>
          </p:cNvPr>
          <p:cNvSpPr txBox="1"/>
          <p:nvPr/>
        </p:nvSpPr>
        <p:spPr>
          <a:xfrm>
            <a:off x="1049253" y="982991"/>
            <a:ext cx="710645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Accept or Reject Evolution by Religiosity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73CEC2F-40ED-3EBA-A459-69CB22E3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4490" y="115096"/>
            <a:ext cx="648059" cy="523259"/>
          </a:xfrm>
        </p:spPr>
        <p:txBody>
          <a:bodyPr/>
          <a:lstStyle/>
          <a:p>
            <a:fld id="{959C1ED9-F0FD-498D-97ED-AF3B78656092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32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B9B24F-BDDA-DC31-5A85-F2D7EC606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096"/>
            <a:ext cx="4347555" cy="6579002"/>
          </a:xfrm>
        </p:spPr>
        <p:txBody>
          <a:bodyPr/>
          <a:lstStyle/>
          <a:p>
            <a:r>
              <a:rPr lang="en-US" dirty="0"/>
              <a:t>Choose Traditional Belief or Science when Conflict?</a:t>
            </a:r>
          </a:p>
          <a:p>
            <a:pPr lvl="1"/>
            <a:endParaRPr lang="en-US" dirty="0"/>
          </a:p>
          <a:p>
            <a:pPr lvl="1"/>
            <a:r>
              <a:rPr lang="en-CA" dirty="0"/>
              <a:t>''There's a real feeling that we've been here forever ... The Bering Strait theory makes logical sense, but … the traditional belief … comes first.‘’ (quoted in Johnson, 1996)</a:t>
            </a:r>
          </a:p>
          <a:p>
            <a:pPr lvl="1"/>
            <a:endParaRPr lang="en-CA" dirty="0"/>
          </a:p>
          <a:p>
            <a:pPr lvl="1"/>
            <a:r>
              <a:rPr lang="en-US" dirty="0"/>
              <a:t>Religion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32BC1-0553-9B3B-E6C7-F31F1D20B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7267">
            <a:off x="4674871" y="513036"/>
            <a:ext cx="3521478" cy="35214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0410E7-876E-F154-7AA3-D64D991D4E88}"/>
              </a:ext>
            </a:extLst>
          </p:cNvPr>
          <p:cNvGrpSpPr/>
          <p:nvPr/>
        </p:nvGrpSpPr>
        <p:grpSpPr>
          <a:xfrm>
            <a:off x="4222865" y="2721676"/>
            <a:ext cx="4924254" cy="4091144"/>
            <a:chOff x="4222865" y="2721676"/>
            <a:chExt cx="4924254" cy="40911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9E22A8-7F79-5607-53B0-63B0300D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703" b="10745"/>
            <a:stretch/>
          </p:blipFill>
          <p:spPr>
            <a:xfrm>
              <a:off x="4222865" y="2721676"/>
              <a:ext cx="4924254" cy="4091144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DF1DA1B-4723-9942-6DB8-6082265CBD1C}"/>
                </a:ext>
              </a:extLst>
            </p:cNvPr>
            <p:cNvSpPr txBox="1">
              <a:spLocks/>
            </p:cNvSpPr>
            <p:nvPr/>
          </p:nvSpPr>
          <p:spPr>
            <a:xfrm>
              <a:off x="4915823" y="2932495"/>
              <a:ext cx="2586744" cy="6620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400" dirty="0">
                  <a:solidFill>
                    <a:schemeClr val="bg1"/>
                  </a:solidFill>
                </a:rPr>
                <a:t>Choose Religion if Conflict with Science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7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6379E-2566-5731-53E5-EB2216FD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348" y="0"/>
            <a:ext cx="542652" cy="523259"/>
          </a:xfrm>
        </p:spPr>
        <p:txBody>
          <a:bodyPr/>
          <a:lstStyle/>
          <a:p>
            <a:fld id="{7AEFF09E-964A-4E31-9A52-711FD963EA89}" type="slidenum">
              <a:rPr lang="en-CA" smtClean="0"/>
              <a:pPr/>
              <a:t>2</a:t>
            </a:fld>
            <a:endParaRPr lang="en-CA" dirty="0"/>
          </a:p>
        </p:txBody>
      </p:sp>
      <p:pic>
        <p:nvPicPr>
          <p:cNvPr id="6" name="Picture 2" descr="jammeh_C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/>
          <a:stretch/>
        </p:blipFill>
        <p:spPr bwMode="auto">
          <a:xfrm rot="21110487">
            <a:off x="5715304" y="1450048"/>
            <a:ext cx="3274302" cy="24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57447"/>
            <a:ext cx="6930998" cy="351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</a:rPr>
              <a:t>Yahya Jammeh: Former President of Gambia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</a:rPr>
              <a:t>Herbal cure for HIV/AIDs: white robe, prayer beads, …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</a:rPr>
              <a:t>Revealed by ancestors in a dream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</a:rPr>
              <a:t>Family history of African herbalism</a:t>
            </a:r>
          </a:p>
          <a:p>
            <a:pPr lvl="1"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</a:rPr>
              <a:t>Army colonel, no medical training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CD1F6B-982E-29F1-8526-E790E6CFB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80329"/>
            <a:ext cx="9090212" cy="2812356"/>
          </a:xfrm>
        </p:spPr>
        <p:txBody>
          <a:bodyPr>
            <a:normAutofit/>
          </a:bodyPr>
          <a:lstStyle/>
          <a:p>
            <a:r>
              <a:rPr lang="en-US" dirty="0"/>
              <a:t>Science</a:t>
            </a:r>
          </a:p>
          <a:p>
            <a:pPr lvl="1"/>
            <a:r>
              <a:rPr lang="en-US" dirty="0"/>
              <a:t>Empirical studies to determine efficacy </a:t>
            </a:r>
          </a:p>
          <a:p>
            <a:pPr lvl="1"/>
            <a:r>
              <a:rPr lang="en-US" dirty="0"/>
              <a:t>Explain by naturalistic theory (e.g., virus, …)</a:t>
            </a:r>
          </a:p>
          <a:p>
            <a:pPr lvl="1"/>
            <a:r>
              <a:rPr lang="en-US" dirty="0"/>
              <a:t>Conclusion transcends culture, independent of researcher identity (</a:t>
            </a:r>
            <a:r>
              <a:rPr lang="en-US" dirty="0" err="1"/>
              <a:t>ξένος</a:t>
            </a:r>
            <a:r>
              <a:rPr lang="en-US" dirty="0"/>
              <a:t>, </a:t>
            </a:r>
            <a:r>
              <a:rPr lang="en-US" dirty="0" err="1"/>
              <a:t>Xenos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02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" y="115096"/>
            <a:ext cx="5505519" cy="6678896"/>
          </a:xfrm>
        </p:spPr>
        <p:txBody>
          <a:bodyPr>
            <a:normAutofit/>
          </a:bodyPr>
          <a:lstStyle/>
          <a:p>
            <a:r>
              <a:rPr lang="en-US" dirty="0"/>
              <a:t>In contrast to science,        </a:t>
            </a:r>
            <a:r>
              <a:rPr lang="en-US" dirty="0" err="1"/>
              <a:t>Ethno</a:t>
            </a:r>
            <a:r>
              <a:rPr lang="en-US" dirty="0"/>
              <a:t> Epistemics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Confirm and promote traditional beliefs: Reactionary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Vedic “Sciences” and “… university-level courses in astrology.” </a:t>
            </a:r>
            <a:r>
              <a:rPr lang="en-CA" dirty="0"/>
              <a:t>(</a:t>
            </a:r>
            <a:r>
              <a:rPr lang="en-CA" dirty="0" err="1"/>
              <a:t>Ruparelia</a:t>
            </a:r>
            <a:r>
              <a:rPr lang="en-CA" dirty="0"/>
              <a:t>, 2006)</a:t>
            </a:r>
          </a:p>
          <a:p>
            <a:pPr lvl="2"/>
            <a:endParaRPr lang="en-CA" dirty="0"/>
          </a:p>
          <a:p>
            <a:pPr lvl="1"/>
            <a:r>
              <a:rPr lang="en-CA" dirty="0"/>
              <a:t>“In most Indigenous epistemologies, knowledge is … </a:t>
            </a:r>
            <a:r>
              <a:rPr lang="en-CA" b="1" dirty="0"/>
              <a:t>spiritual</a:t>
            </a:r>
            <a:r>
              <a:rPr lang="en-CA" dirty="0"/>
              <a:t> …” (Marsh et al, 2015)</a:t>
            </a:r>
          </a:p>
          <a:p>
            <a:pPr lvl="2"/>
            <a:endParaRPr lang="en-CA" dirty="0"/>
          </a:p>
          <a:p>
            <a:pPr lvl="1"/>
            <a:r>
              <a:rPr lang="en-US" dirty="0"/>
              <a:t>Journal of Islamic Sciences “… dedicated to … renewed … relationship with the </a:t>
            </a:r>
            <a:r>
              <a:rPr lang="en-US" b="1" dirty="0"/>
              <a:t>spiritual</a:t>
            </a:r>
            <a:r>
              <a:rPr lang="en-US" dirty="0"/>
              <a:t> and intellectual traditions of Islam.”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8D32-886A-4DC7-8EDC-099EFEF3FC4B}" type="slidenum">
              <a:rPr lang="en-CA" smtClean="0"/>
              <a:pPr/>
              <a:t>20</a:t>
            </a:fld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39BC7-8931-9D2C-917C-B310FD15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5072">
            <a:off x="5496830" y="262916"/>
            <a:ext cx="2337411" cy="33063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4E31E9-4AF4-52C8-DBD5-880BD8DE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5287">
            <a:off x="5881236" y="1817887"/>
            <a:ext cx="2114868" cy="316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53EF8-89AD-D1CA-B7B3-F5DECB97E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0088">
            <a:off x="6215555" y="3396118"/>
            <a:ext cx="2019967" cy="303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BB9D2-1BFA-3A77-1E64-7D8F148F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21</a:t>
            </a:fld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729DB-F086-1B11-F814-549194E50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982"/>
            <a:ext cx="5817184" cy="51219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A7A4E9-A566-741B-B07B-E5E2BBBE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7" y="96322"/>
            <a:ext cx="4220523" cy="1248622"/>
          </a:xfr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CA" b="1" cap="small" dirty="0"/>
              <a:t>Qualified Support for Science in West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E29857-384A-7C45-AEAD-702BD7976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184" y="748145"/>
            <a:ext cx="3281947" cy="5991615"/>
          </a:xfrm>
        </p:spPr>
        <p:txBody>
          <a:bodyPr/>
          <a:lstStyle/>
          <a:p>
            <a:r>
              <a:rPr lang="en-CA" dirty="0"/>
              <a:t>If Eurocentric, expect very high level of trust in science in West</a:t>
            </a:r>
          </a:p>
          <a:p>
            <a:r>
              <a:rPr lang="en-CA" dirty="0"/>
              <a:t>But, science NOT universally valued, including in west</a:t>
            </a:r>
          </a:p>
          <a:p>
            <a:r>
              <a:rPr lang="en-CA" dirty="0"/>
              <a:t>Trust in scientists (Statista, 2019)</a:t>
            </a:r>
          </a:p>
        </p:txBody>
      </p:sp>
    </p:spTree>
    <p:extLst>
      <p:ext uri="{BB962C8B-B14F-4D97-AF65-F5344CB8AC3E}">
        <p14:creationId xmlns:p14="http://schemas.microsoft.com/office/powerpoint/2010/main" val="13038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00DF-EF9F-5781-B479-6193272F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3" y="1263535"/>
            <a:ext cx="6516967" cy="5438878"/>
          </a:xfrm>
        </p:spPr>
        <p:txBody>
          <a:bodyPr>
            <a:normAutofit/>
          </a:bodyPr>
          <a:lstStyle/>
          <a:p>
            <a:r>
              <a:rPr lang="en-US" dirty="0"/>
              <a:t>In contrast to </a:t>
            </a:r>
            <a:r>
              <a:rPr lang="en-US" dirty="0" err="1"/>
              <a:t>Ethno</a:t>
            </a:r>
            <a:r>
              <a:rPr lang="en-US" dirty="0"/>
              <a:t> Epistemics,</a:t>
            </a:r>
          </a:p>
          <a:p>
            <a:endParaRPr lang="en-US" dirty="0"/>
          </a:p>
          <a:p>
            <a:r>
              <a:rPr lang="en-US" dirty="0"/>
              <a:t>Science is NOT Eurocentric</a:t>
            </a:r>
          </a:p>
          <a:p>
            <a:pPr lvl="1"/>
            <a:r>
              <a:rPr lang="en-US" dirty="0"/>
              <a:t>Roots in many cultures</a:t>
            </a:r>
          </a:p>
          <a:p>
            <a:pPr lvl="1"/>
            <a:r>
              <a:rPr lang="en-US" dirty="0"/>
              <a:t>Helped unify Europe</a:t>
            </a:r>
          </a:p>
          <a:p>
            <a:pPr lvl="1"/>
            <a:r>
              <a:rPr lang="en-US" dirty="0"/>
              <a:t>Adopted internationally</a:t>
            </a:r>
          </a:p>
          <a:p>
            <a:pPr lvl="1"/>
            <a:r>
              <a:rPr lang="en-US" dirty="0"/>
              <a:t>Benefits sought universally</a:t>
            </a:r>
          </a:p>
          <a:p>
            <a:pPr lvl="1"/>
            <a:r>
              <a:rPr lang="en-US" dirty="0"/>
              <a:t>Challenged traditional beliefs</a:t>
            </a:r>
          </a:p>
          <a:p>
            <a:pPr lvl="1"/>
            <a:r>
              <a:rPr lang="en-US" dirty="0"/>
              <a:t>Questioned by many in West?</a:t>
            </a:r>
          </a:p>
          <a:p>
            <a:endParaRPr lang="en-US" dirty="0"/>
          </a:p>
          <a:p>
            <a:r>
              <a:rPr lang="en-US" dirty="0"/>
              <a:t>Science </a:t>
            </a:r>
            <a:r>
              <a:rPr lang="en-US"/>
              <a:t>is Universal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E9A93-FDB9-9F04-5B35-5A8D4E0B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22</a:t>
            </a:fld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618A6B-9970-0E19-A7FC-E36317DA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75" y="89087"/>
            <a:ext cx="3526321" cy="704413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cap="small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059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06" y="563051"/>
            <a:ext cx="5355121" cy="704413"/>
          </a:xfrm>
        </p:spPr>
        <p:txBody>
          <a:bodyPr/>
          <a:lstStyle/>
          <a:p>
            <a:r>
              <a:rPr lang="en-US" dirty="0"/>
              <a:t>Thanks for Listening!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94ECB-211F-3F41-B4BE-BF6CA636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2" y="1473462"/>
            <a:ext cx="6491831" cy="48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F23DC-2904-0BC5-FF50-5BD44FB1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065" y="1255221"/>
            <a:ext cx="9252065" cy="548768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“School science conventionally teaches </a:t>
            </a:r>
            <a:r>
              <a:rPr lang="en-US" b="1" dirty="0"/>
              <a:t>Eurocentric or Western science</a:t>
            </a:r>
            <a:r>
              <a:rPr lang="en-US" dirty="0"/>
              <a:t>.” (</a:t>
            </a:r>
            <a:r>
              <a:rPr lang="en-US" dirty="0" err="1"/>
              <a:t>Aikenhead</a:t>
            </a:r>
            <a:r>
              <a:rPr lang="en-US" dirty="0"/>
              <a:t> &amp; Elliot, 2010)</a:t>
            </a:r>
          </a:p>
          <a:p>
            <a:pPr lvl="2"/>
            <a:endParaRPr lang="en-US" dirty="0"/>
          </a:p>
          <a:p>
            <a:pPr lvl="1"/>
            <a:r>
              <a:rPr lang="en-US" b="0" i="0" u="none" strike="noStrike" baseline="0" dirty="0"/>
              <a:t>Critical race theory </a:t>
            </a:r>
            <a:r>
              <a:rPr lang="en-US" dirty="0"/>
              <a:t>analyzes </a:t>
            </a:r>
            <a:r>
              <a:rPr lang="en-US" b="0" i="0" u="none" strike="noStrike" dirty="0"/>
              <a:t>“… </a:t>
            </a:r>
            <a:r>
              <a:rPr lang="en-US" b="1" i="0" u="none" strike="noStrike" baseline="0" dirty="0"/>
              <a:t>white epistemology</a:t>
            </a:r>
            <a:r>
              <a:rPr lang="en-US" b="0" i="0" u="none" strike="noStrike" baseline="0" dirty="0"/>
              <a:t> in psychological science</a:t>
            </a:r>
            <a:r>
              <a:rPr lang="en-US" b="0" i="0" u="none" strike="noStrike" dirty="0"/>
              <a:t> …</a:t>
            </a:r>
            <a:r>
              <a:rPr lang="en-US" b="0" i="0" u="none" strike="noStrike" baseline="0" dirty="0"/>
              <a:t> and how scientific racism has been possible in the pursuit of knowledge.” (Teo, 2022)</a:t>
            </a:r>
          </a:p>
          <a:p>
            <a:pPr lvl="2"/>
            <a:endParaRPr lang="en-US" b="0" i="0" u="none" strike="noStrike" baseline="0" dirty="0"/>
          </a:p>
          <a:p>
            <a:pPr lvl="1"/>
            <a:r>
              <a:rPr lang="en-US" b="0" i="0" u="none" strike="noStrike" baseline="0" dirty="0"/>
              <a:t>“… the </a:t>
            </a:r>
            <a:r>
              <a:rPr lang="en-US" b="1" i="0" u="none" strike="noStrike" baseline="0" dirty="0"/>
              <a:t>colonial sciences</a:t>
            </a:r>
            <a:r>
              <a:rPr lang="en-US" b="0" i="0" u="none" strike="noStrike" baseline="0" dirty="0"/>
              <a:t> … generated ideas of</a:t>
            </a:r>
            <a:r>
              <a:rPr lang="en-US" b="0" i="0" u="none" strike="noStrike" dirty="0"/>
              <a:t> …</a:t>
            </a:r>
            <a:r>
              <a:rPr lang="en-US" b="0" i="0" u="none" strike="noStrike" baseline="0" dirty="0"/>
              <a:t> a hierarchy … with </a:t>
            </a:r>
            <a:r>
              <a:rPr lang="en-US" b="1" i="0" u="none" strike="noStrike" baseline="0" dirty="0"/>
              <a:t>European knowledges</a:t>
            </a:r>
            <a:r>
              <a:rPr lang="en-US" b="0" i="0" u="none" strike="noStrike" baseline="0" dirty="0"/>
              <a:t> at the top.” (Menon, 2022)</a:t>
            </a:r>
          </a:p>
          <a:p>
            <a:pPr lvl="2"/>
            <a:endParaRPr lang="en-US" b="0" i="0" u="none" strike="noStrike" baseline="0" dirty="0"/>
          </a:p>
          <a:p>
            <a:pPr lvl="1"/>
            <a:r>
              <a:rPr lang="en-US" dirty="0"/>
              <a:t>Colorado “refers to traditional Native knowledge … as ‘Native science’ … to place [it] on par with </a:t>
            </a:r>
            <a:r>
              <a:rPr lang="en-US" b="1" dirty="0"/>
              <a:t>Western science</a:t>
            </a:r>
            <a:r>
              <a:rPr lang="en-US" dirty="0"/>
              <a:t>.” (</a:t>
            </a:r>
            <a:r>
              <a:rPr lang="en-US" dirty="0" err="1"/>
              <a:t>Knudston</a:t>
            </a:r>
            <a:r>
              <a:rPr lang="en-US" dirty="0"/>
              <a:t> &amp; Suzuki, 1992).</a:t>
            </a:r>
            <a:endParaRPr lang="en-US" b="0" i="0" u="none" strike="noStrike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CBE2A-DCAC-5BE5-AEBB-2DE49DC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F08BD-E756-8A60-EFA6-26F17457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" y="132485"/>
            <a:ext cx="8138160" cy="76529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cap="small" dirty="0"/>
              <a:t>Ethnocentric Views of Science</a:t>
            </a:r>
          </a:p>
        </p:txBody>
      </p:sp>
    </p:spTree>
    <p:extLst>
      <p:ext uri="{BB962C8B-B14F-4D97-AF65-F5344CB8AC3E}">
        <p14:creationId xmlns:p14="http://schemas.microsoft.com/office/powerpoint/2010/main" val="31312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F4E6-131F-4C2A-B433-B041DF74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0A352-A275-E8DA-BAF7-25450CF9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5" name="Picture 4" descr="A graph showing the growth of the company's sales">
            <a:extLst>
              <a:ext uri="{FF2B5EF4-FFF2-40B4-BE49-F238E27FC236}">
                <a16:creationId xmlns:a16="http://schemas.microsoft.com/office/drawing/2014/main" id="{FEC04143-3106-8ABC-2C76-E2995AFE1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23"/>
          <a:stretch/>
        </p:blipFill>
        <p:spPr>
          <a:xfrm>
            <a:off x="66768" y="680810"/>
            <a:ext cx="8603748" cy="2864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3F0B1-7137-B593-CA48-BDCCBDEF9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3"/>
          <a:stretch/>
        </p:blipFill>
        <p:spPr>
          <a:xfrm>
            <a:off x="1575227" y="3466232"/>
            <a:ext cx="7568773" cy="32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19B5-EC73-FA78-1F63-5EC3BBD5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4" y="913119"/>
            <a:ext cx="3420104" cy="2195842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cap="small" dirty="0"/>
              <a:t>Science is NOT Eurocentric!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00DF-EF9F-5781-B479-6193272F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799" y="806335"/>
            <a:ext cx="5200073" cy="5896078"/>
          </a:xfrm>
        </p:spPr>
        <p:txBody>
          <a:bodyPr>
            <a:normAutofit/>
          </a:bodyPr>
          <a:lstStyle/>
          <a:p>
            <a:r>
              <a:rPr lang="en-US" dirty="0"/>
              <a:t>Roots in many cultures</a:t>
            </a:r>
          </a:p>
          <a:p>
            <a:endParaRPr lang="en-US" dirty="0"/>
          </a:p>
          <a:p>
            <a:r>
              <a:rPr lang="en-US" dirty="0"/>
              <a:t>Helped unify Europe</a:t>
            </a:r>
          </a:p>
          <a:p>
            <a:endParaRPr lang="en-US" dirty="0"/>
          </a:p>
          <a:p>
            <a:r>
              <a:rPr lang="en-US" dirty="0"/>
              <a:t>Adopted internationally</a:t>
            </a:r>
          </a:p>
          <a:p>
            <a:endParaRPr lang="en-US" dirty="0"/>
          </a:p>
          <a:p>
            <a:r>
              <a:rPr lang="en-US" dirty="0"/>
              <a:t>Benefits sought universally</a:t>
            </a:r>
          </a:p>
          <a:p>
            <a:endParaRPr lang="en-US" dirty="0"/>
          </a:p>
          <a:p>
            <a:r>
              <a:rPr lang="en-US" dirty="0"/>
              <a:t>Challenged traditional beliefs</a:t>
            </a:r>
          </a:p>
          <a:p>
            <a:endParaRPr lang="en-US" dirty="0"/>
          </a:p>
          <a:p>
            <a:r>
              <a:rPr lang="en-US" dirty="0"/>
              <a:t>Questioned by many in West?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E9A93-FDB9-9F04-5B35-5A8D4E0B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34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5" y="227412"/>
            <a:ext cx="5351671" cy="704413"/>
          </a:xfr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cap="small" dirty="0"/>
              <a:t>Roots in Many Cultures</a:t>
            </a:r>
            <a:endParaRPr lang="en-CA" b="1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25296"/>
            <a:ext cx="9069185" cy="5567390"/>
          </a:xfrm>
        </p:spPr>
        <p:txBody>
          <a:bodyPr>
            <a:normAutofit/>
          </a:bodyPr>
          <a:lstStyle/>
          <a:p>
            <a:r>
              <a:rPr lang="en-US" dirty="0"/>
              <a:t>Early models focused on proximal factors (“Europe”)</a:t>
            </a:r>
          </a:p>
          <a:p>
            <a:pPr lvl="1"/>
            <a:r>
              <a:rPr lang="en-US" dirty="0"/>
              <a:t>“Scientific Revolution”</a:t>
            </a:r>
          </a:p>
          <a:p>
            <a:endParaRPr lang="en-US" dirty="0"/>
          </a:p>
          <a:p>
            <a:r>
              <a:rPr lang="en-US" dirty="0"/>
              <a:t>Later enriched history of distal factors (“Global”)</a:t>
            </a:r>
          </a:p>
          <a:p>
            <a:pPr lvl="1"/>
            <a:r>
              <a:rPr lang="en-US" dirty="0"/>
              <a:t>“Scholars now see the European breakthrough to modernity as the last decisive development in a long series of advances that stretch far back in time and cover much of Eurasia.” (Dawson, 2003)</a:t>
            </a:r>
          </a:p>
          <a:p>
            <a:pPr lvl="1"/>
            <a:r>
              <a:rPr lang="en-US" dirty="0"/>
              <a:t>Long evolutionary period with roots in many cultures (Montgomery &amp; Kumar, 2016; </a:t>
            </a:r>
            <a:r>
              <a:rPr lang="en-US" dirty="0" err="1"/>
              <a:t>Poskett</a:t>
            </a:r>
            <a:r>
              <a:rPr lang="en-US" dirty="0"/>
              <a:t>, 2023)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95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659" y="638355"/>
            <a:ext cx="4889839" cy="6128205"/>
          </a:xfrm>
        </p:spPr>
        <p:txBody>
          <a:bodyPr>
            <a:normAutofit/>
          </a:bodyPr>
          <a:lstStyle/>
          <a:p>
            <a:r>
              <a:rPr lang="en-US" dirty="0"/>
              <a:t>Science builds on pre-scientific knowledge</a:t>
            </a:r>
          </a:p>
          <a:p>
            <a:pPr lvl="1"/>
            <a:r>
              <a:rPr lang="en-US" dirty="0"/>
              <a:t>Humans globally demonstrate remarkable ability to observe and control their environments</a:t>
            </a:r>
          </a:p>
          <a:p>
            <a:pPr lvl="1"/>
            <a:r>
              <a:rPr lang="en-US" dirty="0"/>
              <a:t>e.g., selective breeding of Maize/Corn in </a:t>
            </a:r>
            <a:r>
              <a:rPr lang="en-US" dirty="0" err="1"/>
              <a:t>MesoAmerica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Darwin</a:t>
            </a:r>
          </a:p>
          <a:p>
            <a:pPr lvl="1"/>
            <a:r>
              <a:rPr lang="en-US" dirty="0"/>
              <a:t>Genetic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424" t="16934" r="29118" b="46267"/>
          <a:stretch/>
        </p:blipFill>
        <p:spPr>
          <a:xfrm rot="20106504">
            <a:off x="825299" y="2047224"/>
            <a:ext cx="1991232" cy="201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2" y="4264429"/>
            <a:ext cx="4121157" cy="2502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2F35EB-EF5E-16C1-DDCF-72C55E56E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9" y="34016"/>
            <a:ext cx="4051835" cy="200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963"/>
            <a:ext cx="9143999" cy="57464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“Europe” not a coherent entity, fragmented</a:t>
            </a:r>
          </a:p>
          <a:p>
            <a:pPr lvl="1"/>
            <a:r>
              <a:rPr lang="en-US" dirty="0"/>
              <a:t>Distinct Ethnicities, Languages, Religions, …</a:t>
            </a:r>
          </a:p>
          <a:p>
            <a:pPr lvl="1"/>
            <a:r>
              <a:rPr lang="en-US" dirty="0"/>
              <a:t>Conflicts: e.g., 30 Years War (1618-1648)</a:t>
            </a:r>
          </a:p>
          <a:p>
            <a:pPr lvl="1"/>
            <a:endParaRPr lang="en-US" dirty="0"/>
          </a:p>
          <a:p>
            <a:r>
              <a:rPr lang="en-US" dirty="0"/>
              <a:t>Scientific “international” correspondence</a:t>
            </a:r>
          </a:p>
          <a:p>
            <a:pPr lvl="1"/>
            <a:r>
              <a:rPr lang="en-US" dirty="0"/>
              <a:t>Kepler letters to scientists in Germany, Italy (including Galileo), Austria, Czech, Netherlands, UK, France, Belgium, Poland</a:t>
            </a:r>
          </a:p>
          <a:p>
            <a:pPr lvl="1"/>
            <a:r>
              <a:rPr lang="en-US" dirty="0"/>
              <a:t>Latin a lingua franca (Latinus </a:t>
            </a:r>
            <a:r>
              <a:rPr lang="en-US" dirty="0" err="1"/>
              <a:t>Scientificus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Philosophical Transactions published by The Royal Society of England (1665 to today)</a:t>
            </a:r>
          </a:p>
          <a:p>
            <a:pPr lvl="1"/>
            <a:r>
              <a:rPr lang="en-US" dirty="0"/>
              <a:t>Henry Oldenburg, Editor &amp; Publisher: multilingual German, personal contacts in multiple countries</a:t>
            </a:r>
          </a:p>
          <a:p>
            <a:pPr lvl="1"/>
            <a:endParaRPr lang="en-US" dirty="0"/>
          </a:p>
          <a:p>
            <a:r>
              <a:rPr lang="en-US" dirty="0"/>
              <a:t>Science as unifying force</a:t>
            </a:r>
          </a:p>
          <a:p>
            <a:pPr lvl="1"/>
            <a:r>
              <a:rPr lang="en-US" dirty="0"/>
              <a:t>Science </a:t>
            </a:r>
            <a:r>
              <a:rPr lang="en-US" dirty="0">
                <a:sym typeface="Wingdings" panose="05000000000000000000" pitchFamily="2" charset="2"/>
              </a:rPr>
              <a:t> Europe rather than Europe  Science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7A0A3-6140-309C-1D0C-3BE0F972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95" y="155589"/>
            <a:ext cx="5351671" cy="704413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cap="small" dirty="0"/>
              <a:t>Helped Unify Europe</a:t>
            </a:r>
            <a:endParaRPr lang="en-CA" b="1" cap="small" dirty="0"/>
          </a:p>
        </p:txBody>
      </p:sp>
    </p:spTree>
    <p:extLst>
      <p:ext uri="{BB962C8B-B14F-4D97-AF65-F5344CB8AC3E}">
        <p14:creationId xmlns:p14="http://schemas.microsoft.com/office/powerpoint/2010/main" val="9868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53" y="1043483"/>
            <a:ext cx="8929591" cy="5658928"/>
          </a:xfrm>
        </p:spPr>
        <p:txBody>
          <a:bodyPr/>
          <a:lstStyle/>
          <a:p>
            <a:r>
              <a:rPr lang="en-US" dirty="0"/>
              <a:t>Science served similar unifying framework globally</a:t>
            </a:r>
          </a:p>
          <a:p>
            <a:pPr lvl="1"/>
            <a:endParaRPr lang="en-US" dirty="0"/>
          </a:p>
          <a:p>
            <a:r>
              <a:rPr lang="en-US" dirty="0"/>
              <a:t>Darwin: 15,000 letters “with around 2,000 people from all around the world and all walks of life” (Cambridge Digital Library)</a:t>
            </a:r>
          </a:p>
          <a:p>
            <a:pPr lvl="1"/>
            <a:endParaRPr lang="en-US" dirty="0"/>
          </a:p>
          <a:p>
            <a:r>
              <a:rPr lang="en-US" dirty="0"/>
              <a:t>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1ED9-F0FD-498D-97ED-AF3B78656092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1154" y="115096"/>
            <a:ext cx="6269521" cy="771872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cap="small" dirty="0"/>
              <a:t>Adopted Internationally</a:t>
            </a:r>
            <a:endParaRPr lang="en-CA" b="1" cap="smal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A27ABD-01D1-1662-0A59-4A8116507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207" y="2809702"/>
            <a:ext cx="6101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56051</TotalTime>
  <Words>892</Words>
  <Application>Microsoft Office PowerPoint</Application>
  <PresentationFormat>On-screen Show (4:3)</PresentationFormat>
  <Paragraphs>180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No, Science is NOT Eurocentric!</vt:lpstr>
      <vt:lpstr>PowerPoint Presentation</vt:lpstr>
      <vt:lpstr>Ethnocentric Views of Science</vt:lpstr>
      <vt:lpstr>Prevalence?</vt:lpstr>
      <vt:lpstr>Science is NOT Eurocentric!</vt:lpstr>
      <vt:lpstr>Roots in Many Cultures</vt:lpstr>
      <vt:lpstr>PowerPoint Presentation</vt:lpstr>
      <vt:lpstr>Helped Unify Europe</vt:lpstr>
      <vt:lpstr>Adopted Internationally</vt:lpstr>
      <vt:lpstr>PowerPoint Presentation</vt:lpstr>
      <vt:lpstr>Sci-Hub Use</vt:lpstr>
      <vt:lpstr>Benefits Sought Universally</vt:lpstr>
      <vt:lpstr>Science &amp; Traditional Beliefs</vt:lpstr>
      <vt:lpstr>PowerPoint Presentation</vt:lpstr>
      <vt:lpstr>Religion Very Important in Lives</vt:lpstr>
      <vt:lpstr>Religious Belief of Scientists</vt:lpstr>
      <vt:lpstr>Nations</vt:lpstr>
      <vt:lpstr>Keysar (2014)</vt:lpstr>
      <vt:lpstr>PowerPoint Presentation</vt:lpstr>
      <vt:lpstr>PowerPoint Presentation</vt:lpstr>
      <vt:lpstr>Qualified Support for Science in West</vt:lpstr>
      <vt:lpstr>Conclusions</vt:lpstr>
      <vt:lpstr>Thanks for Listening!</vt:lpstr>
    </vt:vector>
  </TitlesOfParts>
  <Company>the University of Winnipeg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Universality of Science Jim Clark, Psychology, U of Winnipeg</dc:title>
  <dc:creator>JimClark</dc:creator>
  <cp:lastModifiedBy>Jim Clark</cp:lastModifiedBy>
  <cp:revision>274</cp:revision>
  <dcterms:created xsi:type="dcterms:W3CDTF">2024-04-10T07:58:31Z</dcterms:created>
  <dcterms:modified xsi:type="dcterms:W3CDTF">2025-07-26T04:44:05Z</dcterms:modified>
</cp:coreProperties>
</file>